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74" r:id="rId13"/>
    <p:sldId id="268" r:id="rId14"/>
    <p:sldId id="269" r:id="rId15"/>
    <p:sldId id="270" r:id="rId16"/>
    <p:sldId id="271" r:id="rId17"/>
    <p:sldId id="272" r:id="rId18"/>
    <p:sldId id="275" r:id="rId1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C191B-1B3E-4040-ABEC-E277D9DCB704}" type="datetimeFigureOut">
              <a:rPr lang="fa-IR" smtClean="0"/>
              <a:pPr/>
              <a:t>1440/04/07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45499-FC44-41CF-B518-6DA23863756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iitm.ir/search.php?sid=1&amp;slc_lang=fa&amp;auth=%D9%85%D8%AD%D9%85%D8%AF%DB%8C+%D9%81%D8%A7%D8%B1%D8%B3%D8%A7%D9%86%DB%8C" TargetMode="External"/><Relationship Id="rId2" Type="http://schemas.openxmlformats.org/officeDocument/2006/relationships/hyperlink" Target="http://jiitm.ir/article-1-840-f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iitm.ir/search.php?sid=1&amp;slc_lang=fa&amp;auth=%D8%AF%D8%B1%D8%B3%D8%AA%DB%8C+%D9%85%D8%B7%D9%84%D9%82" TargetMode="External"/><Relationship Id="rId5" Type="http://schemas.openxmlformats.org/officeDocument/2006/relationships/hyperlink" Target="http://jiitm.ir/search.php?sid=1&amp;slc_lang=fa&amp;auth=%D9%85%D9%88%D8%AD%D8%AF" TargetMode="External"/><Relationship Id="rId4" Type="http://schemas.openxmlformats.org/officeDocument/2006/relationships/hyperlink" Target="http://jiitm.ir/search.php?sid=1&amp;slc_lang=fa&amp;auth=%D9%86%D8%A7%D8%B5%D8%B1%DB%8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رقیه باقروند نوید</a:t>
            </a:r>
          </a:p>
          <a:p>
            <a:r>
              <a:rPr lang="fa-IR" dirty="0" smtClean="0"/>
              <a:t>دانشجوی  </a:t>
            </a:r>
            <a:r>
              <a:rPr lang="en-US" dirty="0" smtClean="0"/>
              <a:t>PHD</a:t>
            </a:r>
            <a:r>
              <a:rPr lang="fa-IR" dirty="0" smtClean="0"/>
              <a:t>طب ایرانی</a:t>
            </a:r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2-ارتباط مزاج ومتابولیسم پایه با دوران های مختلف زندگی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انرژي مصرف شده در استراحت در دوران رشد سريع به</a:t>
            </a:r>
          </a:p>
          <a:p>
            <a:r>
              <a:rPr lang="fa-IR" dirty="0"/>
              <a:t>خصوص سال هاي اول و دوم زندگي بالاترين ميزان را دارد و</a:t>
            </a:r>
          </a:p>
          <a:p>
            <a:pPr lvl="2"/>
            <a:r>
              <a:rPr lang="fa-IR" dirty="0"/>
              <a:t>پس از سال هاي اوليه بزرگسالي، در هر دهه از عمر حدود </a:t>
            </a:r>
            <a:r>
              <a:rPr lang="fa-IR" dirty="0" smtClean="0"/>
              <a:t>2 الي 3در </a:t>
            </a:r>
            <a:r>
              <a:rPr lang="fa-IR" dirty="0"/>
              <a:t>صد از ميزان متابوليسم پايه كم مي </a:t>
            </a:r>
            <a:r>
              <a:rPr lang="fa-IR" dirty="0" smtClean="0"/>
              <a:t>شود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ازنقطه نظر طب سنتی حرارت مزاج کودکان و نوجوانان بیشتر از حرارت مزاج سالمندان (کهول و مشایخ)است و حرارت مزاج پس از 35-40 سالگی شروع به کاهش میکند.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3-ارتباط مزاج و متابولیسم پایه با سطح بدنی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كساني كه سطح بدني بيشتري داشته باشند، ميزان متابوليسم</a:t>
            </a:r>
          </a:p>
          <a:p>
            <a:r>
              <a:rPr lang="fa-IR" dirty="0"/>
              <a:t>بيشتري دارند </a:t>
            </a:r>
            <a:r>
              <a:rPr lang="fa-IR" dirty="0" smtClean="0"/>
              <a:t>. 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از </a:t>
            </a:r>
            <a:r>
              <a:rPr lang="fa-IR" dirty="0">
                <a:solidFill>
                  <a:srgbClr val="FF0000"/>
                </a:solidFill>
              </a:rPr>
              <a:t>طرفي، از نظر طب سنتي وسعت و</a:t>
            </a:r>
          </a:p>
          <a:p>
            <a:r>
              <a:rPr lang="fa-IR" dirty="0">
                <a:solidFill>
                  <a:srgbClr val="FF0000"/>
                </a:solidFill>
              </a:rPr>
              <a:t>گشادگي قفسه سينه (سعت و گشادگي صدر) ، بزرگي اندام </a:t>
            </a:r>
            <a:r>
              <a:rPr lang="fa-IR" dirty="0" smtClean="0">
                <a:solidFill>
                  <a:srgbClr val="FF0000"/>
                </a:solidFill>
              </a:rPr>
              <a:t>ها(عظم </a:t>
            </a:r>
            <a:r>
              <a:rPr lang="fa-IR" dirty="0">
                <a:solidFill>
                  <a:srgbClr val="FF0000"/>
                </a:solidFill>
              </a:rPr>
              <a:t>اطراف) و بزرگي و برجستگي مفاصل (ظهور مفاصل )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>
                <a:solidFill>
                  <a:srgbClr val="FF0000"/>
                </a:solidFill>
              </a:rPr>
              <a:t>دلالت بر گرمي مزاج بدن مي </a:t>
            </a:r>
            <a:r>
              <a:rPr lang="fa-IR" dirty="0" smtClean="0">
                <a:solidFill>
                  <a:srgbClr val="FF0000"/>
                </a:solidFill>
              </a:rPr>
              <a:t>نمايد</a:t>
            </a:r>
            <a:r>
              <a:rPr lang="fa-IR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4-ارتباط تب ومتابولیسم پایه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تب، ميزان متابوليسم را تا حدود 13 درصد به ازاي هر</a:t>
            </a:r>
          </a:p>
          <a:p>
            <a:r>
              <a:rPr lang="fa-IR" dirty="0"/>
              <a:t>درجه سانتيگراد افزايش دماي بدن بالا مي برد </a:t>
            </a:r>
            <a:r>
              <a:rPr lang="fa-IR" dirty="0" smtClean="0"/>
              <a:t>.</a:t>
            </a:r>
          </a:p>
          <a:p>
            <a:r>
              <a:rPr lang="fa-IR" dirty="0" smtClean="0"/>
              <a:t> </a:t>
            </a:r>
            <a:r>
              <a:rPr lang="fa-IR" dirty="0">
                <a:solidFill>
                  <a:srgbClr val="FF0000"/>
                </a:solidFill>
              </a:rPr>
              <a:t>در </a:t>
            </a:r>
            <a:r>
              <a:rPr lang="fa-IR" dirty="0" smtClean="0">
                <a:solidFill>
                  <a:srgbClr val="FF0000"/>
                </a:solidFill>
              </a:rPr>
              <a:t>طب سنتي </a:t>
            </a:r>
            <a:r>
              <a:rPr lang="fa-IR" dirty="0">
                <a:solidFill>
                  <a:srgbClr val="FF0000"/>
                </a:solidFill>
              </a:rPr>
              <a:t>نيز عفونت از اسباب گرم كننده بدن بوده و خاصيت </a:t>
            </a:r>
            <a:r>
              <a:rPr lang="fa-IR" dirty="0" smtClean="0">
                <a:solidFill>
                  <a:srgbClr val="FF0000"/>
                </a:solidFill>
              </a:rPr>
              <a:t>آن </a:t>
            </a:r>
            <a:r>
              <a:rPr lang="fa-IR" dirty="0">
                <a:solidFill>
                  <a:srgbClr val="FF0000"/>
                </a:solidFill>
              </a:rPr>
              <a:t>ايجاد حرارت است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5</a:t>
            </a:r>
            <a:r>
              <a:rPr lang="fa-IR" dirty="0" smtClean="0"/>
              <a:t>-ارتباط مزاج ومتابولیسم پایه با جنسیت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در زنان ميزان متابولسم پايه 8 الي 10 درصد كمتر از </a:t>
            </a:r>
            <a:r>
              <a:rPr lang="fa-IR" dirty="0" smtClean="0"/>
              <a:t>مردان با </a:t>
            </a:r>
            <a:r>
              <a:rPr lang="fa-IR" dirty="0"/>
              <a:t>همان وزن و قد است كه مي تواند ناشي از تفاوت </a:t>
            </a:r>
            <a:r>
              <a:rPr lang="fa-IR" dirty="0" smtClean="0"/>
              <a:t>نسبت چربي </a:t>
            </a:r>
            <a:r>
              <a:rPr lang="fa-IR" dirty="0"/>
              <a:t>به عضله آنها در مقايسه با مردان </a:t>
            </a:r>
            <a:r>
              <a:rPr lang="fa-IR" dirty="0" smtClean="0"/>
              <a:t>باشد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از </a:t>
            </a:r>
            <a:r>
              <a:rPr lang="fa-IR" dirty="0">
                <a:solidFill>
                  <a:srgbClr val="FF0000"/>
                </a:solidFill>
              </a:rPr>
              <a:t>نظر طب سنتي مزاج زنان نسبت به مردان سردتر است </a:t>
            </a:r>
            <a:r>
              <a:rPr lang="fa-IR" dirty="0" smtClean="0">
                <a:solidFill>
                  <a:srgbClr val="FF0000"/>
                </a:solidFill>
              </a:rPr>
              <a:t>.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6-ارتباط متابولیسم پایه و مزاج با اب و هوا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ميزان متابوليسم پايه كساني كه در آب و هواي گرمسيري</a:t>
            </a:r>
          </a:p>
          <a:p>
            <a:r>
              <a:rPr lang="fa-IR" dirty="0"/>
              <a:t>زندگي مي كنند، 5 تا 20 درصد بالاتر از افرادي است كه </a:t>
            </a:r>
            <a:r>
              <a:rPr lang="fa-IR" dirty="0" smtClean="0"/>
              <a:t>درمناطق </a:t>
            </a:r>
            <a:r>
              <a:rPr lang="fa-IR" dirty="0"/>
              <a:t>معتدل زندگي مي كنند </a:t>
            </a:r>
            <a:r>
              <a:rPr lang="fa-IR" dirty="0" smtClean="0"/>
              <a:t>. 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در </a:t>
            </a:r>
            <a:r>
              <a:rPr lang="fa-IR" dirty="0">
                <a:solidFill>
                  <a:srgbClr val="FF0000"/>
                </a:solidFill>
              </a:rPr>
              <a:t>طب سنتي بيان شده </a:t>
            </a:r>
            <a:r>
              <a:rPr lang="fa-IR" dirty="0" smtClean="0">
                <a:solidFill>
                  <a:srgbClr val="FF0000"/>
                </a:solidFill>
              </a:rPr>
              <a:t>كه تماس </a:t>
            </a:r>
            <a:r>
              <a:rPr lang="fa-IR" dirty="0">
                <a:solidFill>
                  <a:srgbClr val="FF0000"/>
                </a:solidFill>
              </a:rPr>
              <a:t>با گرم كننده هاي غير شديد از قبيل هواي گرم </a:t>
            </a:r>
            <a:r>
              <a:rPr lang="fa-IR" dirty="0" smtClean="0">
                <a:solidFill>
                  <a:srgbClr val="FF0000"/>
                </a:solidFill>
              </a:rPr>
              <a:t>سبب گرمي </a:t>
            </a:r>
            <a:r>
              <a:rPr lang="fa-IR" dirty="0">
                <a:solidFill>
                  <a:srgbClr val="FF0000"/>
                </a:solidFill>
              </a:rPr>
              <a:t>مزاج مي </a:t>
            </a:r>
            <a:r>
              <a:rPr lang="fa-IR" dirty="0" smtClean="0">
                <a:solidFill>
                  <a:srgbClr val="FF0000"/>
                </a:solidFill>
              </a:rPr>
              <a:t>شود.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7-ارتباط متابولیسم پایه و مزاج با ورزش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215370" cy="4572032"/>
          </a:xfrm>
        </p:spPr>
        <p:txBody>
          <a:bodyPr>
            <a:normAutofit fontScale="92500"/>
          </a:bodyPr>
          <a:lstStyle/>
          <a:p>
            <a:r>
              <a:rPr lang="fa-IR" dirty="0"/>
              <a:t>ورزش كردن در دماي بالاتر از 30 درجه سانتيگراد نيز به</a:t>
            </a:r>
          </a:p>
          <a:p>
            <a:r>
              <a:rPr lang="fa-IR" dirty="0"/>
              <a:t>دليل افزايش فعاليت غدد عرق، بار متابولي كي را تا حدود 5</a:t>
            </a:r>
          </a:p>
          <a:p>
            <a:r>
              <a:rPr lang="fa-IR" dirty="0"/>
              <a:t>درصد زياد مي كند </a:t>
            </a:r>
            <a:r>
              <a:rPr lang="fa-IR" dirty="0" smtClean="0"/>
              <a:t>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>
                <a:solidFill>
                  <a:srgbClr val="FF0000"/>
                </a:solidFill>
              </a:rPr>
              <a:t>از ديدگاه طب سنتي حركات معتدل كه</a:t>
            </a:r>
          </a:p>
          <a:p>
            <a:r>
              <a:rPr lang="fa-IR" dirty="0">
                <a:solidFill>
                  <a:srgbClr val="FF0000"/>
                </a:solidFill>
              </a:rPr>
              <a:t>شامل ورزش ها (رياضتها) ، ماساژ (دلك) و فشار (غمز) معتدل</a:t>
            </a:r>
          </a:p>
          <a:p>
            <a:r>
              <a:rPr lang="fa-IR" dirty="0">
                <a:solidFill>
                  <a:srgbClr val="FF0000"/>
                </a:solidFill>
              </a:rPr>
              <a:t>هستند ، از جمله گرم كننده ها (مسخنات) بدن </a:t>
            </a:r>
            <a:r>
              <a:rPr lang="fa-IR" dirty="0" smtClean="0">
                <a:solidFill>
                  <a:srgbClr val="FF0000"/>
                </a:solidFill>
              </a:rPr>
              <a:t>محسوب میشوند.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8-ارتباط متابولیسم پایه و مزاج با تحریک سمپاتیک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تحريك سيستم عصبي سمپاتيك (براي مثال در هيجان هاي</a:t>
            </a:r>
          </a:p>
          <a:p>
            <a:r>
              <a:rPr lang="fa-IR" dirty="0"/>
              <a:t>احساسي يا استرس) سبب افزايش ترشح اپي نفرين شده كه به</a:t>
            </a:r>
          </a:p>
          <a:p>
            <a:r>
              <a:rPr lang="fa-IR" dirty="0"/>
              <a:t>طور مستقيم گليكوژنوليز و فعاليت سلولي را افزايش و در</a:t>
            </a:r>
          </a:p>
          <a:p>
            <a:r>
              <a:rPr lang="fa-IR" dirty="0"/>
              <a:t>نتيجه متابوليسم پايه را بالا مي برد </a:t>
            </a:r>
            <a:r>
              <a:rPr lang="fa-IR" dirty="0" smtClean="0"/>
              <a:t>. 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در </a:t>
            </a:r>
            <a:r>
              <a:rPr lang="fa-IR" dirty="0">
                <a:solidFill>
                  <a:srgbClr val="FF0000"/>
                </a:solidFill>
              </a:rPr>
              <a:t>طب سنتي بيان شده</a:t>
            </a:r>
          </a:p>
          <a:p>
            <a:r>
              <a:rPr lang="fa-IR" dirty="0">
                <a:solidFill>
                  <a:srgbClr val="FF0000"/>
                </a:solidFill>
              </a:rPr>
              <a:t>كه خشم و شادي معتدل از اسباب گرم كننده بدن </a:t>
            </a:r>
            <a:r>
              <a:rPr lang="fa-IR" dirty="0" smtClean="0">
                <a:solidFill>
                  <a:srgbClr val="FF0000"/>
                </a:solidFill>
              </a:rPr>
              <a:t>شمرده میشود در مقابل ان افسردگی سبب سرد شدن بدن میشود</a:t>
            </a:r>
            <a:r>
              <a:rPr lang="fa-IR" dirty="0" smtClean="0"/>
              <a:t>.</a:t>
            </a:r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9-ارتباط متابولیسم پایه با فعالیت غدد درون ریز</a:t>
            </a: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832648"/>
          </a:xfrm>
        </p:spPr>
        <p:txBody>
          <a:bodyPr>
            <a:normAutofit fontScale="55000" lnSpcReduction="20000"/>
          </a:bodyPr>
          <a:lstStyle/>
          <a:p>
            <a:r>
              <a:rPr lang="fa-IR" dirty="0"/>
              <a:t>ميزان متابوليسم پايه در اختلالات غدد درون ريز مثل كم</a:t>
            </a:r>
          </a:p>
          <a:p>
            <a:r>
              <a:rPr lang="fa-IR" dirty="0"/>
              <a:t>كاري و پركاري تيروئيد تغيير مي كند ( 1) ؛ به طوري كه در كم</a:t>
            </a:r>
          </a:p>
          <a:p>
            <a:r>
              <a:rPr lang="fa-IR" dirty="0"/>
              <a:t>كاري تيروئيد (با علايمي همچون عدم تحمل سرما، ضعف و</a:t>
            </a:r>
          </a:p>
          <a:p>
            <a:r>
              <a:rPr lang="fa-IR" dirty="0"/>
              <a:t>خستگي، يبوست، براديكاردي، خشكي و خشونت و سردي</a:t>
            </a:r>
          </a:p>
          <a:p>
            <a:r>
              <a:rPr lang="fa-IR" dirty="0"/>
              <a:t>پوست و نيز كندي حركات و فعاليت) ميزان متابوليسم پايه فرد</a:t>
            </a:r>
          </a:p>
          <a:p>
            <a:r>
              <a:rPr lang="fa-IR" dirty="0"/>
              <a:t>كاهش مي يابد و در پركاري تيروئيد (با علايمي همچون عصبي</a:t>
            </a:r>
          </a:p>
          <a:p>
            <a:r>
              <a:rPr lang="fa-IR" dirty="0"/>
              <a:t>بودن، افزايش تعريق، حساسيت بيش از حد به گرما، تپش قلب</a:t>
            </a:r>
          </a:p>
          <a:p>
            <a:r>
              <a:rPr lang="fa-IR" dirty="0"/>
              <a:t>و تاكيكاردي و نيز افزايش سرعت انقباض و انبساط عضلاني </a:t>
            </a:r>
            <a:r>
              <a:rPr lang="fa-IR" dirty="0" smtClean="0"/>
              <a:t>)میزان انرزی پایه افزایش مییابد.</a:t>
            </a:r>
            <a:endParaRPr lang="fa-IR" dirty="0"/>
          </a:p>
          <a:p>
            <a:r>
              <a:rPr lang="fa-IR" dirty="0" smtClean="0"/>
              <a:t> </a:t>
            </a:r>
            <a:r>
              <a:rPr lang="fa-IR" sz="3800" dirty="0">
                <a:solidFill>
                  <a:srgbClr val="FF0000"/>
                </a:solidFill>
              </a:rPr>
              <a:t>طبق ديدگاه طب , </a:t>
            </a:r>
          </a:p>
          <a:p>
            <a:r>
              <a:rPr lang="fa-IR" sz="3800" dirty="0">
                <a:solidFill>
                  <a:srgbClr val="FF0000"/>
                </a:solidFill>
              </a:rPr>
              <a:t>سنتي افراد سرد مزاج معمولاً بيش از ديگر ان احساس سرما</a:t>
            </a:r>
          </a:p>
          <a:p>
            <a:r>
              <a:rPr lang="fa-IR" sz="3800" dirty="0">
                <a:solidFill>
                  <a:srgbClr val="FF0000"/>
                </a:solidFill>
              </a:rPr>
              <a:t>كرده و گرما را بهتر از سرما تحمل مي كنند، در حالت عادي</a:t>
            </a:r>
          </a:p>
          <a:p>
            <a:r>
              <a:rPr lang="fa-IR" sz="3800" dirty="0">
                <a:solidFill>
                  <a:srgbClr val="FF0000"/>
                </a:solidFill>
              </a:rPr>
              <a:t>انگشتان و انتهاهاي آنها سردتر است، داراي ضعف و كسالت</a:t>
            </a:r>
          </a:p>
          <a:p>
            <a:r>
              <a:rPr lang="fa-IR" sz="3800" dirty="0">
                <a:solidFill>
                  <a:srgbClr val="FF0000"/>
                </a:solidFill>
              </a:rPr>
              <a:t>هستند، نشاط كمتري دارند، عطش و تعريق كم داشته و در</a:t>
            </a:r>
          </a:p>
          <a:p>
            <a:r>
              <a:rPr lang="fa-IR" sz="3800" dirty="0">
                <a:solidFill>
                  <a:srgbClr val="FF0000"/>
                </a:solidFill>
              </a:rPr>
              <a:t>گفتار و كردار ملايمت بيشتري دارند؛ درحالي كه افراد گرم</a:t>
            </a:r>
          </a:p>
          <a:p>
            <a:r>
              <a:rPr lang="fa-IR" sz="3800" dirty="0">
                <a:solidFill>
                  <a:srgbClr val="FF0000"/>
                </a:solidFill>
              </a:rPr>
              <a:t>مزاج برخلاف آنها احساس گرماي بيشتري داشته و سرما را</a:t>
            </a:r>
          </a:p>
          <a:p>
            <a:r>
              <a:rPr lang="fa-IR" sz="3800" dirty="0">
                <a:solidFill>
                  <a:srgbClr val="FF0000"/>
                </a:solidFill>
              </a:rPr>
              <a:t>بهتر از گرما تحمل مي كنند، در شرايط عادي انتهاهاي گرم تري</a:t>
            </a:r>
          </a:p>
          <a:p>
            <a:r>
              <a:rPr lang="fa-IR" sz="3800" dirty="0">
                <a:solidFill>
                  <a:srgbClr val="FF0000"/>
                </a:solidFill>
              </a:rPr>
              <a:t>دارند، پرانرژي و سرحال تر هستند ، عطش و مقدار تعريق</a:t>
            </a:r>
          </a:p>
          <a:p>
            <a:r>
              <a:rPr lang="fa-IR" sz="3800" dirty="0">
                <a:solidFill>
                  <a:srgbClr val="FF0000"/>
                </a:solidFill>
              </a:rPr>
              <a:t>بيشتري داشته و گفتار و فعاليت آنها بيشتر و سريع تر است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بحث و نتیجه گیری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نهايتاً با توجه به شواهد فوق و همچنين برخي نظرات</a:t>
            </a:r>
          </a:p>
          <a:p>
            <a:r>
              <a:rPr lang="fa-IR" dirty="0"/>
              <a:t>متاخرين از صاحب نظران طب سنتي </a:t>
            </a:r>
            <a:r>
              <a:rPr lang="fa-IR" dirty="0" smtClean="0"/>
              <a:t> </a:t>
            </a:r>
            <a:r>
              <a:rPr lang="fa-IR" dirty="0"/>
              <a:t>بنظر مي رسد</a:t>
            </a:r>
          </a:p>
          <a:p>
            <a:r>
              <a:rPr lang="fa-IR" dirty="0">
                <a:solidFill>
                  <a:srgbClr val="FF0000"/>
                </a:solidFill>
              </a:rPr>
              <a:t>كساني كه گرم مزاج هستند، متابوليسم پايه شان بالاتر بوده و</a:t>
            </a:r>
          </a:p>
          <a:p>
            <a:r>
              <a:rPr lang="fa-IR" dirty="0">
                <a:solidFill>
                  <a:srgbClr val="FF0000"/>
                </a:solidFill>
              </a:rPr>
              <a:t>كساني كه سرد مزاج هستند، </a:t>
            </a:r>
            <a:r>
              <a:rPr lang="fa-IR" dirty="0" smtClean="0">
                <a:solidFill>
                  <a:srgbClr val="FF0000"/>
                </a:solidFill>
              </a:rPr>
              <a:t>متابوليسم پایه پایین تری داشته باشند.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عنوان مقاله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b="1" dirty="0" smtClean="0">
                <a:hlinkClick r:id="rId2"/>
              </a:rPr>
              <a:t>بررسی </a:t>
            </a:r>
            <a:r>
              <a:rPr lang="fa-IR" b="1" dirty="0">
                <a:hlinkClick r:id="rId2"/>
              </a:rPr>
              <a:t>ارتباط میزان متابولیسم پایه با مزاج فرد از دیدگاه طب سنتی </a:t>
            </a:r>
            <a:r>
              <a:rPr lang="fa-IR" b="1" dirty="0" smtClean="0">
                <a:hlinkClick r:id="rId2"/>
              </a:rPr>
              <a:t>ایران</a:t>
            </a:r>
            <a:endParaRPr lang="fa-IR" b="1" dirty="0" smtClean="0"/>
          </a:p>
          <a:p>
            <a:pPr>
              <a:buNone/>
            </a:pPr>
            <a:r>
              <a:rPr lang="fa-IR" dirty="0" smtClean="0">
                <a:hlinkClick r:id="rId3"/>
              </a:rPr>
              <a:t>غلامرضا </a:t>
            </a:r>
            <a:r>
              <a:rPr lang="fa-IR" dirty="0">
                <a:hlinkClick r:id="rId3"/>
              </a:rPr>
              <a:t>محمدی فارسانی</a:t>
            </a:r>
            <a:r>
              <a:rPr lang="fa-IR" dirty="0" smtClean="0"/>
              <a:t>، </a:t>
            </a:r>
            <a:r>
              <a:rPr lang="fa-IR" dirty="0">
                <a:hlinkClick r:id="rId4"/>
              </a:rPr>
              <a:t>محسن ناصری</a:t>
            </a:r>
            <a:r>
              <a:rPr lang="fa-IR" dirty="0" smtClean="0"/>
              <a:t>، </a:t>
            </a:r>
            <a:r>
              <a:rPr lang="fa-IR" dirty="0">
                <a:hlinkClick r:id="rId5"/>
              </a:rPr>
              <a:t>مینا موحد</a:t>
            </a:r>
            <a:r>
              <a:rPr lang="fa-IR" baseline="30000" dirty="0" smtClean="0"/>
              <a:t>*</a:t>
            </a:r>
            <a:r>
              <a:rPr lang="fa-IR" dirty="0" smtClean="0"/>
              <a:t> ، </a:t>
            </a:r>
            <a:r>
              <a:rPr lang="fa-IR" dirty="0">
                <a:hlinkClick r:id="rId6"/>
              </a:rPr>
              <a:t>احمدرضا درستی مطلق</a:t>
            </a:r>
            <a:endParaRPr lang="fa-IR" b="1" dirty="0" smtClean="0"/>
          </a:p>
          <a:p>
            <a:r>
              <a:rPr lang="fa-IR" b="1" dirty="0" smtClean="0"/>
              <a:t>مجلّه ي طب سنّتي اسلام و ايران، سال هشتم، شماره ي </a:t>
            </a:r>
          </a:p>
          <a:p>
            <a:pPr>
              <a:buNone/>
            </a:pPr>
            <a:r>
              <a:rPr lang="fa-IR" b="1" dirty="0" smtClean="0"/>
              <a:t>اول، بهار1396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/>
              <a:t>چکیده: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/>
              <a:t>سابقه و هدف: بدن انسان به منظور حفظ حیات، نیاز به مصرف انرژی دارد. بخش اعظم انرژی مصرف شده شامل میزان متابولیسم پایه می‌باشد که بین افراد مختلف، متفاوت بوده و عوامل متعددی برآن تاثیر می‌گذارند. از سوی دیگر در مکتب طب سنتی ایران دیدگاه مزاجی وجود داشته و عوامل متعددی نیز بر نوع مزاج افراد اثر گذار است. </a:t>
            </a:r>
            <a:r>
              <a:rPr lang="fa-IR" dirty="0">
                <a:solidFill>
                  <a:srgbClr val="FF0000"/>
                </a:solidFill>
              </a:rPr>
              <a:t>تظاهرات گرمی و سردی مزاج و عوامل موثر بر آنها دارای تشابهاتی با عوامل موثر بر میزان متابولیسم پایه می‏باشد. این تشابهات ما را بر آن داشت تا به بررسی مفهوم مزاج در طب سنتی و مقایسه آن با متابولیسم پایه بپردازیم.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تعریف متابولیسم پایه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fa-IR" dirty="0">
                <a:solidFill>
                  <a:srgbClr val="FF0000"/>
                </a:solidFill>
              </a:rPr>
              <a:t>در طب رايج حداقل انرژي لازم براي حفظ حيات با عنوان</a:t>
            </a:r>
          </a:p>
          <a:p>
            <a:r>
              <a:rPr lang="fa-IR" dirty="0">
                <a:solidFill>
                  <a:srgbClr val="FF0000"/>
                </a:solidFill>
              </a:rPr>
              <a:t>متابوليسم پايه بيان شده است</a:t>
            </a:r>
            <a:r>
              <a:rPr lang="fa-IR" dirty="0"/>
              <a:t>. متابوليسم پايه افراد با يكديگر</a:t>
            </a:r>
          </a:p>
          <a:p>
            <a:r>
              <a:rPr lang="fa-IR" dirty="0"/>
              <a:t>متفاوت بوده و تحت تاثير عوامل متعددي قرار دارد . به بيان</a:t>
            </a:r>
          </a:p>
          <a:p>
            <a:r>
              <a:rPr lang="fa-IR" dirty="0"/>
              <a:t>ديگر ميتوان گفت عوامل اثرگذار بر متابوليسم پايه از قبيل سن،</a:t>
            </a:r>
          </a:p>
          <a:p>
            <a:r>
              <a:rPr lang="fa-IR" dirty="0"/>
              <a:t>جنس، قد، وزن، سطح بدني، ميزان فعاليت جسماني، استر س،</a:t>
            </a:r>
          </a:p>
          <a:p>
            <a:r>
              <a:rPr lang="fa-IR" dirty="0"/>
              <a:t>تركيب بدني، ميزان حرارت بدن معرف حداقل ميزان انرژي</a:t>
            </a:r>
          </a:p>
          <a:p>
            <a:r>
              <a:rPr lang="fa-IR" dirty="0"/>
              <a:t>مورد نياز براي بقاي حيات انسان </a:t>
            </a:r>
            <a:r>
              <a:rPr lang="fa-IR" dirty="0" smtClean="0"/>
              <a:t>است.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مقدمه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/>
              <a:t>كل انرژي مصرف شده در انسان، به سه شكل مصرف</a:t>
            </a:r>
          </a:p>
          <a:p>
            <a:r>
              <a:rPr lang="fa-IR" dirty="0"/>
              <a:t>انرژي در وضعيت پايه، مصرف انرژي براي اثر گرمازايي غذا </a:t>
            </a:r>
            <a:r>
              <a:rPr lang="fa-IR" dirty="0" smtClean="0"/>
              <a:t>وانرژي </a:t>
            </a:r>
            <a:r>
              <a:rPr lang="fa-IR" dirty="0"/>
              <a:t>مصرف شده در فعاليت بدني مي باشد . </a:t>
            </a:r>
            <a:endParaRPr lang="fa-IR" dirty="0" smtClean="0"/>
          </a:p>
          <a:p>
            <a:r>
              <a:rPr lang="fa-IR" dirty="0" smtClean="0">
                <a:solidFill>
                  <a:srgbClr val="FF0000"/>
                </a:solidFill>
              </a:rPr>
              <a:t>ميزان مصرف انرژي </a:t>
            </a:r>
            <a:r>
              <a:rPr lang="fa-IR" dirty="0">
                <a:solidFill>
                  <a:srgbClr val="FF0000"/>
                </a:solidFill>
              </a:rPr>
              <a:t>در وضعيت پايه (ميزان متابوليسم پايه )، بين </a:t>
            </a:r>
            <a:r>
              <a:rPr lang="fa-IR" dirty="0" smtClean="0">
                <a:solidFill>
                  <a:srgbClr val="FF0000"/>
                </a:solidFill>
              </a:rPr>
              <a:t>افرادمختلف</a:t>
            </a:r>
            <a:r>
              <a:rPr lang="fa-IR" dirty="0">
                <a:solidFill>
                  <a:srgbClr val="FF0000"/>
                </a:solidFill>
              </a:rPr>
              <a:t>، متفاوت بوده و عوامل متعددي از قبيل اندازه و </a:t>
            </a:r>
            <a:r>
              <a:rPr lang="fa-IR" dirty="0" smtClean="0">
                <a:solidFill>
                  <a:srgbClr val="FF0000"/>
                </a:solidFill>
              </a:rPr>
              <a:t>تركيب بدن</a:t>
            </a:r>
            <a:r>
              <a:rPr lang="fa-IR" dirty="0">
                <a:solidFill>
                  <a:srgbClr val="FF0000"/>
                </a:solidFill>
              </a:rPr>
              <a:t>، سن، جنس، ارث، وضعيت هورموني، شرايط محيطي </a:t>
            </a:r>
            <a:r>
              <a:rPr lang="fa-IR" dirty="0" smtClean="0">
                <a:solidFill>
                  <a:srgbClr val="FF0000"/>
                </a:solidFill>
              </a:rPr>
              <a:t>و, </a:t>
            </a:r>
            <a:r>
              <a:rPr lang="fa-IR" dirty="0">
                <a:solidFill>
                  <a:srgbClr val="FF0000"/>
                </a:solidFill>
              </a:rPr>
              <a:t>برخي عوامل ديگر بر آن اثرگذار هستند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/>
              <a:t>بر اساس ديدگاه طب سنتي ايران بعنوان يك مكتب</a:t>
            </a:r>
          </a:p>
          <a:p>
            <a:r>
              <a:rPr lang="fa-IR" dirty="0"/>
              <a:t>تاريخي، بسياري از دستورهاي حفظ سلامتي و روشهاي</a:t>
            </a:r>
          </a:p>
          <a:p>
            <a:r>
              <a:rPr lang="fa-IR" dirty="0"/>
              <a:t>تشخيص و درمان بر اساس مزاج افراد تعيين </a:t>
            </a:r>
            <a:r>
              <a:rPr lang="fa-IR" dirty="0" smtClean="0"/>
              <a:t>ميشود. </a:t>
            </a:r>
            <a:r>
              <a:rPr lang="fa-IR" dirty="0"/>
              <a:t>بررسي مفهوم مزاج، </a:t>
            </a:r>
            <a:r>
              <a:rPr lang="fa-IR" dirty="0" smtClean="0"/>
              <a:t>نشان مي دهد که </a:t>
            </a:r>
            <a:r>
              <a:rPr lang="fa-IR" dirty="0" smtClean="0">
                <a:solidFill>
                  <a:srgbClr val="FF0000"/>
                </a:solidFill>
              </a:rPr>
              <a:t>تظاهرات </a:t>
            </a:r>
            <a:r>
              <a:rPr lang="fa-IR" dirty="0">
                <a:solidFill>
                  <a:srgbClr val="FF0000"/>
                </a:solidFill>
              </a:rPr>
              <a:t>گرمي و سردي مزاج و عوامل موثر بر </a:t>
            </a:r>
            <a:r>
              <a:rPr lang="fa-IR" dirty="0" smtClean="0">
                <a:solidFill>
                  <a:srgbClr val="FF0000"/>
                </a:solidFill>
              </a:rPr>
              <a:t>آنها داراي </a:t>
            </a:r>
            <a:r>
              <a:rPr lang="fa-IR" dirty="0">
                <a:solidFill>
                  <a:srgbClr val="FF0000"/>
                </a:solidFill>
              </a:rPr>
              <a:t>تشابهاتي با عوامل موثر بر ميزان متابوليسم پايه مي </a:t>
            </a:r>
            <a:r>
              <a:rPr lang="fa-IR" dirty="0" smtClean="0">
                <a:solidFill>
                  <a:srgbClr val="FF0000"/>
                </a:solidFill>
              </a:rPr>
              <a:t>باشد </a:t>
            </a:r>
            <a:r>
              <a:rPr lang="fa-IR" dirty="0">
                <a:solidFill>
                  <a:srgbClr val="FF0000"/>
                </a:solidFill>
              </a:rPr>
              <a:t>اين مطالب سبب ايجاد نوعي قرابت ذهني بين مفهوم مزاج </a:t>
            </a:r>
            <a:r>
              <a:rPr lang="fa-IR" dirty="0" smtClean="0">
                <a:solidFill>
                  <a:srgbClr val="FF0000"/>
                </a:solidFill>
              </a:rPr>
              <a:t>با </a:t>
            </a:r>
            <a:r>
              <a:rPr lang="fa-IR" dirty="0">
                <a:solidFill>
                  <a:srgbClr val="FF0000"/>
                </a:solidFill>
              </a:rPr>
              <a:t>متابوليسم بدن و ارتباط آنها ميگردد. كه در اين مقاله سعي</a:t>
            </a:r>
          </a:p>
          <a:p>
            <a:r>
              <a:rPr lang="fa-IR" dirty="0">
                <a:solidFill>
                  <a:srgbClr val="FF0000"/>
                </a:solidFill>
              </a:rPr>
              <a:t>شده است اين ذهنيت تا حد ممكن تبيين گردد.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مواد و روش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dirty="0"/>
              <a:t>اين مقاله نتيجه يك مطالعه مروري توصيفي است كه با</a:t>
            </a:r>
          </a:p>
          <a:p>
            <a:r>
              <a:rPr lang="fa-IR" dirty="0"/>
              <a:t>استفاده </a:t>
            </a:r>
            <a:r>
              <a:rPr lang="fa-IR" dirty="0">
                <a:solidFill>
                  <a:srgbClr val="FF0000"/>
                </a:solidFill>
              </a:rPr>
              <a:t>از نرم افزار كتابخانه جامع طب سنتي و اسلامي نور و</a:t>
            </a:r>
          </a:p>
          <a:p>
            <a:r>
              <a:rPr lang="fa-IR" dirty="0">
                <a:solidFill>
                  <a:srgbClr val="FF0000"/>
                </a:solidFill>
              </a:rPr>
              <a:t>جستجوي كليدواژه مزاج</a:t>
            </a:r>
            <a:r>
              <a:rPr lang="fa-IR" dirty="0"/>
              <a:t> در سرفصلهاي متون اصلي طب سنتي</a:t>
            </a:r>
          </a:p>
          <a:p>
            <a:r>
              <a:rPr lang="fa-IR" dirty="0"/>
              <a:t>ايران، از قرن دوم تا قرن چهاردهم بمنظور بررسي عوامل موثر</a:t>
            </a:r>
          </a:p>
          <a:p>
            <a:r>
              <a:rPr lang="fa-IR" dirty="0"/>
              <a:t>بر مزاج انجام شد. </a:t>
            </a:r>
            <a:r>
              <a:rPr lang="fa-IR" dirty="0">
                <a:solidFill>
                  <a:srgbClr val="FF0000"/>
                </a:solidFill>
              </a:rPr>
              <a:t>بررسي پيرامون متابوليسم پايه با استفاده از</a:t>
            </a:r>
          </a:p>
          <a:p>
            <a:r>
              <a:rPr lang="fa-IR" dirty="0">
                <a:solidFill>
                  <a:srgbClr val="FF0000"/>
                </a:solidFill>
              </a:rPr>
              <a:t>منابع طب رايج موجود صورت گرفت. تحقيقات جديد نيز با</a:t>
            </a:r>
          </a:p>
          <a:p>
            <a:r>
              <a:rPr lang="en-US" dirty="0" err="1">
                <a:solidFill>
                  <a:srgbClr val="FF0000"/>
                </a:solidFill>
              </a:rPr>
              <a:t>google</a:t>
            </a:r>
            <a:r>
              <a:rPr lang="en-US" dirty="0">
                <a:solidFill>
                  <a:srgbClr val="FF0000"/>
                </a:solidFill>
              </a:rPr>
              <a:t> ، </a:t>
            </a:r>
            <a:r>
              <a:rPr lang="en-US" dirty="0" err="1">
                <a:solidFill>
                  <a:srgbClr val="FF0000"/>
                </a:solidFill>
              </a:rPr>
              <a:t>PubMed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fa-IR" dirty="0">
                <a:solidFill>
                  <a:srgbClr val="FF0000"/>
                </a:solidFill>
              </a:rPr>
              <a:t>و </a:t>
            </a:r>
            <a:r>
              <a:rPr lang="en-US" dirty="0">
                <a:solidFill>
                  <a:srgbClr val="FF0000"/>
                </a:solidFill>
              </a:rPr>
              <a:t>Scopus </a:t>
            </a:r>
            <a:r>
              <a:rPr lang="fa-IR" dirty="0">
                <a:solidFill>
                  <a:srgbClr val="FF0000"/>
                </a:solidFill>
              </a:rPr>
              <a:t>ا</a:t>
            </a:r>
            <a:r>
              <a:rPr lang="fa-IR" dirty="0"/>
              <a:t>ستفاده از موتورهاي جستجوي</a:t>
            </a:r>
          </a:p>
          <a:p>
            <a:r>
              <a:rPr lang="fa-IR" dirty="0"/>
              <a:t>يكبار بدون قرار دادن محدوديت </a:t>
            </a:r>
            <a:r>
              <a:rPr lang="en-US" dirty="0"/>
              <a:t>science direct ،scholar</a:t>
            </a:r>
          </a:p>
          <a:p>
            <a:r>
              <a:rPr lang="fa-IR" dirty="0"/>
              <a:t>زماني با كليد واژه مزاج و بار ديگر با محدوديت زماني از سال</a:t>
            </a:r>
          </a:p>
          <a:p>
            <a:r>
              <a:rPr lang="fa-IR" dirty="0"/>
              <a:t>2005 به بعد با كليدواژه متابوليسم پايه انجام گرفت . پس از</a:t>
            </a:r>
          </a:p>
          <a:p>
            <a:r>
              <a:rPr lang="fa-IR" dirty="0"/>
              <a:t>طبقه بندي اطلاعات بدست آمده، به بررسي تفاوتها و</a:t>
            </a:r>
          </a:p>
          <a:p>
            <a:r>
              <a:rPr lang="fa-IR" dirty="0"/>
              <a:t>شباهتهاي عوامل موثر بر هر يك از عناوين مزاج و متابوليسم</a:t>
            </a:r>
          </a:p>
          <a:p>
            <a:r>
              <a:rPr lang="fa-IR" dirty="0"/>
              <a:t>پايه پرداخته شد.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یافته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به نظر مي رسد تظاهرات گرمي و سردي مزاج و عوامل</a:t>
            </a:r>
          </a:p>
          <a:p>
            <a:r>
              <a:rPr lang="fa-IR" dirty="0"/>
              <a:t>موثر بر آنها تطابقاتي با ميزان متابوليسم پايه داشته باشند كه در</a:t>
            </a:r>
          </a:p>
          <a:p>
            <a:r>
              <a:rPr lang="fa-IR" dirty="0"/>
              <a:t>ادامه به شرح آنها پرداخته مي شود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1-ارتباط بین مزاج و متابولیسم پایه با توده بدنی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a-IR" dirty="0"/>
              <a:t>يكي از متغيرهاي مورد بررسي، توده بدون چربي يا توده</a:t>
            </a:r>
          </a:p>
          <a:p>
            <a:r>
              <a:rPr lang="fa-IR" dirty="0"/>
              <a:t>عضلاني است كه عمده ترين تعيين كننده مصرف انرژي در</a:t>
            </a:r>
          </a:p>
          <a:p>
            <a:r>
              <a:rPr lang="fa-IR" dirty="0"/>
              <a:t>زمان استراحت است به طوري كه مثلاً در ورزشكاران به خاطر</a:t>
            </a:r>
          </a:p>
          <a:p>
            <a:r>
              <a:rPr lang="fa-IR" dirty="0"/>
              <a:t>توده عضلاني و بدون چربي بيشتر، متابوليسم پايه 5% بيشتر </a:t>
            </a:r>
            <a:r>
              <a:rPr lang="fa-IR" dirty="0" smtClean="0"/>
              <a:t>ازافراد غیر ورزشکاراست.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از </a:t>
            </a:r>
            <a:r>
              <a:rPr lang="fa-IR" dirty="0">
                <a:solidFill>
                  <a:srgbClr val="FF0000"/>
                </a:solidFill>
              </a:rPr>
              <a:t>طرفي طبق ديدگاه </a:t>
            </a:r>
            <a:r>
              <a:rPr lang="fa-IR" dirty="0" smtClean="0">
                <a:solidFill>
                  <a:srgbClr val="FF0000"/>
                </a:solidFill>
              </a:rPr>
              <a:t>طب</a:t>
            </a:r>
            <a:endParaRPr lang="fa-IR" dirty="0">
              <a:solidFill>
                <a:srgbClr val="FF0000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سنتي از جمله علايمي كه توسط آن مي توان به حال مزاج بدن</a:t>
            </a:r>
          </a:p>
          <a:p>
            <a:r>
              <a:rPr lang="fa-IR" dirty="0">
                <a:solidFill>
                  <a:srgbClr val="FF0000"/>
                </a:solidFill>
              </a:rPr>
              <a:t>دلالت نمود، عضله (لحم) و چربي (شحم) است، به طوري كه</a:t>
            </a:r>
          </a:p>
          <a:p>
            <a:r>
              <a:rPr lang="fa-IR" dirty="0">
                <a:solidFill>
                  <a:srgbClr val="FF0000"/>
                </a:solidFill>
              </a:rPr>
              <a:t>كثرت و زيادتي لحم، دلالت بر حرارت (گرمي مزاج) و كثرت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>
                <a:solidFill>
                  <a:srgbClr val="FF0000"/>
                </a:solidFill>
              </a:rPr>
              <a:t>شحم دلالت بر برودت (سردي مزاج) مي كند </a:t>
            </a:r>
            <a:r>
              <a:rPr lang="fa-IR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1406</Words>
  <Application>Microsoft Office PowerPoint</Application>
  <PresentationFormat>On-screen Show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به نام خدا</vt:lpstr>
      <vt:lpstr>عنوان مقاله</vt:lpstr>
      <vt:lpstr>چکیده:</vt:lpstr>
      <vt:lpstr>تعریف متابولیسم پایه</vt:lpstr>
      <vt:lpstr>مقدمه</vt:lpstr>
      <vt:lpstr>PowerPoint Presentation</vt:lpstr>
      <vt:lpstr>مواد و روش ها</vt:lpstr>
      <vt:lpstr>یافته ها</vt:lpstr>
      <vt:lpstr>1-ارتباط بین مزاج و متابولیسم پایه با توده بدنی </vt:lpstr>
      <vt:lpstr>2-ارتباط مزاج ومتابولیسم پایه با دوران های مختلف زندگی</vt:lpstr>
      <vt:lpstr>3-ارتباط مزاج و متابولیسم پایه با سطح بدنی</vt:lpstr>
      <vt:lpstr>4-ارتباط تب ومتابولیسم پایه</vt:lpstr>
      <vt:lpstr>5-ارتباط مزاج ومتابولیسم پایه با جنسیت</vt:lpstr>
      <vt:lpstr>6-ارتباط متابولیسم پایه و مزاج با اب و هوا</vt:lpstr>
      <vt:lpstr>7-ارتباط متابولیسم پایه و مزاج با ورزش</vt:lpstr>
      <vt:lpstr>8-ارتباط متابولیسم پایه و مزاج با تحریک سمپاتیک</vt:lpstr>
      <vt:lpstr>9-ارتباط متابولیسم پایه با فعالیت غدد درون ریز</vt:lpstr>
      <vt:lpstr>بحث و نتیجه گیری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aa</dc:creator>
  <cp:lastModifiedBy>User</cp:lastModifiedBy>
  <cp:revision>34</cp:revision>
  <dcterms:created xsi:type="dcterms:W3CDTF">2018-12-12T07:34:09Z</dcterms:created>
  <dcterms:modified xsi:type="dcterms:W3CDTF">2018-12-15T05:03:15Z</dcterms:modified>
</cp:coreProperties>
</file>