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EEC79-BF7E-4E4B-9EF7-8146C17467B3}" type="datetimeFigureOut">
              <a:rPr lang="fa-IR" smtClean="0"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89202-5F28-43FB-816F-710D36A51E2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7-09-28 20.23.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42" y="92867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FFFF00"/>
                </a:solidFill>
              </a:rPr>
              <a:t>به نام آنکه جان را فکرت آموخت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/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ژورنال کلاب مزاج (1)</a:t>
            </a:r>
            <a:b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</a:b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دانشکده طب </a:t>
            </a:r>
            <a:r>
              <a:rPr lang="fa-IR" sz="3600" smtClean="0">
                <a:solidFill>
                  <a:srgbClr val="FFFF00"/>
                </a:solidFill>
                <a:cs typeface="B Nazanin" pitchFamily="2" charset="-78"/>
              </a:rPr>
              <a:t>ایرانی </a:t>
            </a:r>
            <a:r>
              <a:rPr lang="fa-IR" sz="3600" smtClean="0">
                <a:solidFill>
                  <a:srgbClr val="FFFF00"/>
                </a:solidFill>
                <a:cs typeface="B Nazanin" pitchFamily="2" charset="-78"/>
              </a:rPr>
              <a:t>تبریز</a:t>
            </a:r>
            <a:br>
              <a:rPr lang="fa-IR" sz="3600" smtClean="0">
                <a:solidFill>
                  <a:srgbClr val="FFFF00"/>
                </a:solidFill>
                <a:cs typeface="B Nazanin" pitchFamily="2" charset="-78"/>
              </a:rPr>
            </a:br>
            <a:r>
              <a:rPr lang="fa-IR" sz="3600" smtClean="0">
                <a:solidFill>
                  <a:srgbClr val="FFFF00"/>
                </a:solidFill>
                <a:cs typeface="B Nazanin" pitchFamily="2" charset="-78"/>
              </a:rPr>
              <a:t>دکتر باقرزاده- دستیار تخصصی طب ایرانی</a:t>
            </a: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/>
            </a:r>
            <a:b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</a:b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آذرماه 1397</a:t>
            </a:r>
            <a:endParaRPr lang="fa-IR" dirty="0">
              <a:solidFill>
                <a:srgbClr val="FFFF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dirty="0" smtClean="0"/>
              <a:t>مشخصات ژورنال کلاب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 smtClean="0">
                <a:cs typeface="B Nazanin" pitchFamily="2" charset="-78"/>
              </a:rPr>
              <a:t>منابع جستجو: </a:t>
            </a:r>
          </a:p>
          <a:p>
            <a:pPr marL="514350" indent="-514350">
              <a:buFont typeface="+mj-lt"/>
              <a:buAutoNum type="arabicParenR"/>
            </a:pPr>
            <a:r>
              <a:rPr lang="fa-IR" sz="1800" b="1" dirty="0">
                <a:cs typeface="B Nazanin" pitchFamily="2" charset="-78"/>
              </a:rPr>
              <a:t>مجله طب سنتی اسلام و </a:t>
            </a:r>
            <a:r>
              <a:rPr lang="fa-IR" sz="1800" b="1" dirty="0" smtClean="0">
                <a:cs typeface="B Nazanin" pitchFamily="2" charset="-78"/>
              </a:rPr>
              <a:t>ایران(فرهنگستان علوم پزشکی)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1800" b="1" dirty="0" smtClean="0">
                <a:cs typeface="B Nazanin" pitchFamily="2" charset="-78"/>
              </a:rPr>
              <a:t>(</a:t>
            </a:r>
            <a:r>
              <a:rPr lang="fa-IR" sz="1800" b="1" dirty="0" smtClean="0">
                <a:cs typeface="B Nazanin" pitchFamily="2" charset="-78"/>
              </a:rPr>
              <a:t>Scientific Information Databas</a:t>
            </a:r>
            <a:r>
              <a:rPr lang="en-US" sz="1800" b="1" dirty="0" smtClean="0">
                <a:cs typeface="B Nazanin" pitchFamily="2" charset="-78"/>
              </a:rPr>
              <a:t>e)SID  </a:t>
            </a:r>
            <a:r>
              <a:rPr lang="fa-IR" sz="1800" b="1" dirty="0" smtClean="0">
                <a:cs typeface="B Nazanin" pitchFamily="2" charset="-78"/>
              </a:rPr>
              <a:t>پایگاه </a:t>
            </a:r>
            <a:r>
              <a:rPr lang="fa-IR" sz="1800" b="1" dirty="0">
                <a:cs typeface="B Nazanin" pitchFamily="2" charset="-78"/>
              </a:rPr>
              <a:t>مرکز اطلاعات علمی جهاد </a:t>
            </a:r>
            <a:r>
              <a:rPr lang="fa-IR" sz="1800" b="1" dirty="0" smtClean="0">
                <a:cs typeface="B Nazanin" pitchFamily="2" charset="-78"/>
              </a:rPr>
              <a:t>دانشگاهی</a:t>
            </a:r>
          </a:p>
          <a:p>
            <a:pPr marL="514350" indent="-514350">
              <a:buFont typeface="+mj-lt"/>
              <a:buAutoNum type="arabicParenR"/>
            </a:pPr>
            <a:r>
              <a:rPr lang="fa-IR" sz="1800" b="1" dirty="0">
                <a:cs typeface="B Nazanin" pitchFamily="2" charset="-78"/>
              </a:rPr>
              <a:t>مجله تاریخ </a:t>
            </a:r>
            <a:r>
              <a:rPr lang="fa-IR" sz="1800" b="1" dirty="0" smtClean="0">
                <a:cs typeface="B Nazanin" pitchFamily="2" charset="-78"/>
              </a:rPr>
              <a:t>پزشکی(دانشگاه علوم پزشکی شهید بهشتی)</a:t>
            </a:r>
          </a:p>
          <a:p>
            <a:r>
              <a:rPr lang="fa-IR" dirty="0" smtClean="0">
                <a:cs typeface="B Nazanin" pitchFamily="2" charset="-78"/>
              </a:rPr>
              <a:t>مقالات فارسی با کلیدواژه مزاج</a:t>
            </a:r>
          </a:p>
          <a:p>
            <a:r>
              <a:rPr lang="fa-IR" dirty="0" smtClean="0">
                <a:cs typeface="B Nazanin" pitchFamily="2" charset="-78"/>
              </a:rPr>
              <a:t>مجموع مقالات پیدا شده: 23</a:t>
            </a:r>
          </a:p>
          <a:p>
            <a:r>
              <a:rPr lang="fa-IR" dirty="0" smtClean="0">
                <a:cs typeface="B Nazanin" pitchFamily="2" charset="-78"/>
              </a:rPr>
              <a:t>بازه زمانی چاپ مقالات : 1386-1397</a:t>
            </a:r>
          </a:p>
          <a:p>
            <a:r>
              <a:rPr lang="fa-IR" dirty="0" smtClean="0">
                <a:cs typeface="B Nazanin" pitchFamily="2" charset="-78"/>
              </a:rPr>
              <a:t>بیشترین مقاله : در سالهای 95 و 96 و از مجله طب سنتی اسلام و ایران</a:t>
            </a:r>
          </a:p>
          <a:p>
            <a:endParaRPr lang="fa-IR" dirty="0" smtClean="0">
              <a:cs typeface="B Nazanin" pitchFamily="2" charset="-78"/>
            </a:endParaRPr>
          </a:p>
          <a:p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28662" y="1071547"/>
          <a:ext cx="7572429" cy="4500592"/>
        </p:xfrm>
        <a:graphic>
          <a:graphicData uri="http://schemas.openxmlformats.org/drawingml/2006/table">
            <a:tbl>
              <a:tblPr rtl="1" firstCol="1" bandRow="1">
                <a:tableStyleId>{5C22544A-7EE6-4342-B048-85BDC9FD1C3A}</a:tableStyleId>
              </a:tblPr>
              <a:tblGrid>
                <a:gridCol w="2524143"/>
                <a:gridCol w="2524143"/>
                <a:gridCol w="2524143"/>
              </a:tblGrid>
              <a:tr h="586684"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2800" b="1" dirty="0" smtClean="0">
                          <a:latin typeface="+mn-lt"/>
                          <a:cs typeface="B Nazanin" pitchFamily="2" charset="-78"/>
                        </a:rPr>
                        <a:t>مقالات</a:t>
                      </a:r>
                      <a:r>
                        <a:rPr lang="fa-IR" sz="2800" b="1" baseline="0" dirty="0" smtClean="0">
                          <a:latin typeface="+mn-lt"/>
                          <a:cs typeface="B Nazanin" pitchFamily="2" charset="-78"/>
                        </a:rPr>
                        <a:t> پیدا شده (23)</a:t>
                      </a:r>
                      <a:endParaRPr lang="fa-IR" sz="2800" b="1" dirty="0">
                        <a:latin typeface="+mn-lt"/>
                        <a:cs typeface="B Nazanin" pitchFamily="2" charset="-7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+mn-lt"/>
                        </a:rPr>
                        <a:t>Review </a:t>
                      </a:r>
                      <a:r>
                        <a:rPr lang="fa-IR" b="1" dirty="0" smtClean="0">
                          <a:latin typeface="+mn-lt"/>
                        </a:rPr>
                        <a:t> </a:t>
                      </a:r>
                      <a:r>
                        <a:rPr lang="en-US" b="1" dirty="0" smtClean="0">
                          <a:latin typeface="+mn-lt"/>
                        </a:rPr>
                        <a:t>(9)</a:t>
                      </a:r>
                      <a:endParaRPr lang="fa-IR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1446619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+mn-lt"/>
                        </a:rPr>
                        <a:t>Original</a:t>
                      </a:r>
                      <a:r>
                        <a:rPr lang="fa-IR" b="1" dirty="0" smtClean="0">
                          <a:latin typeface="+mn-lt"/>
                        </a:rPr>
                        <a:t> </a:t>
                      </a:r>
                      <a:r>
                        <a:rPr lang="en-US" b="1" dirty="0" smtClean="0">
                          <a:latin typeface="+mn-lt"/>
                        </a:rPr>
                        <a:t>(14)</a:t>
                      </a:r>
                      <a:endParaRPr lang="fa-IR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(12)Observational (Cross-sectional &amp; correlation) 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880605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(2)Interventional (clinical trial &amp; quasi experimental)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86684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+mn-lt"/>
                        </a:rPr>
                        <a:t>Instrument development(2)</a:t>
                      </a:r>
                      <a:endParaRPr lang="fa-IR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مقالات مروری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بازخواني مفهوم مزاج برپاية پزشكي </a:t>
            </a:r>
            <a:r>
              <a:rPr lang="fa-IR" sz="2600" b="1" dirty="0" smtClean="0">
                <a:solidFill>
                  <a:srgbClr val="C00000"/>
                </a:solidFill>
                <a:cs typeface="B Nazanin" pitchFamily="2" charset="-78"/>
              </a:rPr>
              <a:t>مدرن </a:t>
            </a:r>
            <a:r>
              <a:rPr lang="fa-IR" sz="2600" b="1" dirty="0" smtClean="0">
                <a:cs typeface="B Nazanin" pitchFamily="2" charset="-78"/>
              </a:rPr>
              <a:t>(</a:t>
            </a:r>
            <a:r>
              <a:rPr lang="fa-IR" sz="2600" b="1" dirty="0">
                <a:cs typeface="B Nazanin" pitchFamily="2" charset="-78"/>
              </a:rPr>
              <a:t>فلسفة علم، پژوهشگاه علوم انساني و مطالعات فرهنگي) 1390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بررسی مزاج مغز از دیدگاه طب ایرانی </a:t>
            </a:r>
            <a:r>
              <a:rPr lang="fa-IR" sz="2600" b="1" dirty="0">
                <a:cs typeface="B Nazanin" pitchFamily="2" charset="-78"/>
              </a:rPr>
              <a:t>(مجله طب سنتی ایران و اسلام)1394	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بررسي ارتباط ميزان متابوليسم پايه با مزاج فرد از ديدگاه طب سنتي </a:t>
            </a:r>
            <a:r>
              <a:rPr lang="fa-IR" sz="2600" b="1" dirty="0" smtClean="0">
                <a:solidFill>
                  <a:srgbClr val="C00000"/>
                </a:solidFill>
                <a:cs typeface="B Nazanin" pitchFamily="2" charset="-78"/>
              </a:rPr>
              <a:t>ايران </a:t>
            </a:r>
            <a:r>
              <a:rPr lang="fa-IR" sz="2600" b="1" dirty="0" smtClean="0">
                <a:cs typeface="B Nazanin" pitchFamily="2" charset="-78"/>
              </a:rPr>
              <a:t>(</a:t>
            </a:r>
            <a:r>
              <a:rPr lang="fa-IR" sz="2600" b="1" dirty="0">
                <a:cs typeface="B Nazanin" pitchFamily="2" charset="-78"/>
              </a:rPr>
              <a:t>مجله طب سنتی ایران و اسلام)1396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تبیین نظریه راهبردی حفظ الصحه به مثل و درمان به ضد در طب سنتی ایران </a:t>
            </a:r>
            <a:r>
              <a:rPr lang="fa-IR" sz="2600" b="1" dirty="0">
                <a:cs typeface="B Nazanin" pitchFamily="2" charset="-78"/>
              </a:rPr>
              <a:t>(مجله طب سنتی ایران و اسلام)1396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مروری بر شاخص های تعیین مزاج اولیه در طب سنتی</a:t>
            </a:r>
            <a:r>
              <a:rPr lang="fa-IR" sz="2600" b="1" dirty="0">
                <a:cs typeface="B Nazanin" pitchFamily="2" charset="-78"/>
              </a:rPr>
              <a:t>( </a:t>
            </a:r>
            <a:r>
              <a:rPr lang="fa-IR" sz="2600" b="1" dirty="0" smtClean="0">
                <a:cs typeface="B Nazanin" pitchFamily="2" charset="-78"/>
              </a:rPr>
              <a:t>فصلنامه </a:t>
            </a:r>
            <a:r>
              <a:rPr lang="fa-IR" sz="2600" b="1" dirty="0">
                <a:cs typeface="B Nazanin" pitchFamily="2" charset="-78"/>
              </a:rPr>
              <a:t>تاریخ پزشكي) 1391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مروری بر شاخص های تعیین مزاج دماغ در پزشکی </a:t>
            </a:r>
            <a:r>
              <a:rPr lang="fa-IR" sz="2600" b="1" dirty="0" smtClean="0">
                <a:solidFill>
                  <a:srgbClr val="C00000"/>
                </a:solidFill>
                <a:cs typeface="B Nazanin" pitchFamily="2" charset="-78"/>
              </a:rPr>
              <a:t>ایرانی </a:t>
            </a:r>
            <a:r>
              <a:rPr lang="fa-IR" sz="2600" b="1" dirty="0" smtClean="0">
                <a:cs typeface="B Nazanin" pitchFamily="2" charset="-78"/>
              </a:rPr>
              <a:t>(</a:t>
            </a:r>
            <a:r>
              <a:rPr lang="fa-IR" sz="2600" b="1" dirty="0">
                <a:cs typeface="B Nazanin" pitchFamily="2" charset="-78"/>
              </a:rPr>
              <a:t>مجله دانشگاه علوم پزشکی بابل) 1395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مزاج به مثابه کهن الگو در طراحی معماری حمام ایرانی</a:t>
            </a:r>
            <a:r>
              <a:rPr lang="fa-IR" sz="2600" b="1" dirty="0">
                <a:cs typeface="B Nazanin" pitchFamily="2" charset="-78"/>
              </a:rPr>
              <a:t>( فصلنامه پژوهش های معماری اسلامی) 1395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مزاج معتدل و غیرمعتدل و مزاج های دیگر انسان و </a:t>
            </a:r>
            <a:r>
              <a:rPr lang="fa-IR" sz="2600" b="1" dirty="0" smtClean="0">
                <a:solidFill>
                  <a:srgbClr val="C00000"/>
                </a:solidFill>
                <a:cs typeface="B Nazanin" pitchFamily="2" charset="-78"/>
              </a:rPr>
              <a:t>دارو </a:t>
            </a:r>
            <a:r>
              <a:rPr lang="fa-IR" sz="2600" b="1" dirty="0" smtClean="0">
                <a:cs typeface="B Nazanin" pitchFamily="2" charset="-78"/>
              </a:rPr>
              <a:t>(</a:t>
            </a:r>
            <a:r>
              <a:rPr lang="fa-IR" sz="2600" b="1" dirty="0">
                <a:cs typeface="B Nazanin" pitchFamily="2" charset="-78"/>
              </a:rPr>
              <a:t>مجله طب سنتی ایران و اسلام)1390</a:t>
            </a:r>
            <a:endParaRPr lang="en-US" sz="2600" b="1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نظریه مزاج در طب سنتی ایران و تنوع پاسخ دهی درمانی بر اساس فارموکوژنتیک </a:t>
            </a:r>
            <a:r>
              <a:rPr lang="fa-IR" sz="2600" b="1" dirty="0">
                <a:cs typeface="B Nazanin" pitchFamily="2" charset="-78"/>
              </a:rPr>
              <a:t>(مجله طب سنتی ایران و اسلام)1389</a:t>
            </a:r>
            <a:endParaRPr lang="en-US" sz="2600" b="1" dirty="0">
              <a:cs typeface="B Nazanin" pitchFamily="2" charset="-78"/>
            </a:endParaRPr>
          </a:p>
          <a:p>
            <a:endParaRPr lang="fa-I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مطالعات مشاهده ای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2149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بررسی ارتباط انواع مزاج با افسردگی پس از زایمان </a:t>
            </a:r>
            <a:r>
              <a:rPr lang="fa-IR" sz="1600" b="1" dirty="0">
                <a:cs typeface="B Nazanin" pitchFamily="2" charset="-78"/>
              </a:rPr>
              <a:t>(زنان مامایی نازایی ایران) 1396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بررسی رابطه پنج عامل بزرگ شخصیت با گرمی و سردی مزاج دختران </a:t>
            </a:r>
            <a:r>
              <a:rPr lang="fa-IR" sz="1600" b="1" dirty="0">
                <a:cs typeface="B Nazanin" pitchFamily="2" charset="-78"/>
              </a:rPr>
              <a:t>(مجله طب سنتی ایران و اسلام)1396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بررسی نقش مزاج ها با توان هوازی دانشجویان غیر ورزشکار </a:t>
            </a:r>
            <a:r>
              <a:rPr lang="fa-IR" sz="1600" b="1" dirty="0">
                <a:cs typeface="B Nazanin" pitchFamily="2" charset="-78"/>
              </a:rPr>
              <a:t>(مجله طب سنتی ایران و اسلام)1397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بررسی وضعیت مزاج شخصی و رحم در زنان نابارور مراجعه کننده به درمانگاه ناباروری </a:t>
            </a:r>
            <a:r>
              <a:rPr lang="fa-IR" sz="1600" b="1" dirty="0">
                <a:cs typeface="B Nazanin" pitchFamily="2" charset="-78"/>
              </a:rPr>
              <a:t>(زنان مامایی نازایی ایران) 1393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بررسي ارتباط بين مزاج و سطح فعاليت بدني دانشجويان </a:t>
            </a:r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غيرورزشكار </a:t>
            </a:r>
            <a:r>
              <a:rPr lang="fa-IR" sz="1600" b="1" dirty="0" smtClean="0">
                <a:cs typeface="B Nazanin" pitchFamily="2" charset="-78"/>
              </a:rPr>
              <a:t>(</a:t>
            </a:r>
            <a:r>
              <a:rPr lang="fa-IR" sz="1600" b="1" dirty="0">
                <a:cs typeface="B Nazanin" pitchFamily="2" charset="-78"/>
              </a:rPr>
              <a:t>مجله طب سنتی ایران و اسلام)1392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بررسي سيستم نورواندوكرين و الگوي سايتوكايني افراد داراي مزاج هاي گرم و </a:t>
            </a:r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سرد </a:t>
            </a:r>
            <a:r>
              <a:rPr lang="fa-IR" sz="1600" b="1" dirty="0" smtClean="0">
                <a:cs typeface="B Nazanin" pitchFamily="2" charset="-78"/>
              </a:rPr>
              <a:t>(</a:t>
            </a:r>
            <a:r>
              <a:rPr lang="fa-IR" sz="1600" b="1" dirty="0">
                <a:cs typeface="B Nazanin" pitchFamily="2" charset="-78"/>
              </a:rPr>
              <a:t>فيزيولوژي و فارماكولوژي) 1386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پيش بيني عادات غذايي براساس نوع مزاج در </a:t>
            </a:r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دانشجويان</a:t>
            </a:r>
            <a:r>
              <a:rPr lang="fa-IR" sz="1600" b="1" dirty="0" smtClean="0">
                <a:cs typeface="B Nazanin" pitchFamily="2" charset="-78"/>
              </a:rPr>
              <a:t> (</a:t>
            </a:r>
            <a:r>
              <a:rPr lang="fa-IR" sz="1600" b="1" dirty="0">
                <a:cs typeface="B Nazanin" pitchFamily="2" charset="-78"/>
              </a:rPr>
              <a:t>مجله طب سنتی ایران و اسلام)1395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طب سنتي در مديريت  بررسي نقش مزاج برمهارتهاي استخدام پذيري </a:t>
            </a:r>
            <a:r>
              <a:rPr lang="fa-IR" sz="1600" b="1" dirty="0">
                <a:cs typeface="B Nazanin" pitchFamily="2" charset="-78"/>
              </a:rPr>
              <a:t>(مجله طب سنتی ایران و اسلام)1393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مطالعه رابطه بین میزان شیوع آسیب های ورزشی و مزاج ورزشکاران از دیدگاه طب سنتی ایرانی </a:t>
            </a:r>
            <a:r>
              <a:rPr lang="fa-IR" sz="1600" b="1" dirty="0">
                <a:cs typeface="B Nazanin" pitchFamily="2" charset="-78"/>
              </a:rPr>
              <a:t>(مجله طب سنتی ایران و اسلام)1395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مقایسه برخی شاخص های عملکردی آمادگی جسمانی مردان گرم مزاج و سرد مزاج </a:t>
            </a:r>
            <a:r>
              <a:rPr lang="fa-IR" sz="1600" b="1" dirty="0">
                <a:cs typeface="B Nazanin" pitchFamily="2" charset="-78"/>
              </a:rPr>
              <a:t>(مجله طب سنتی ایران و اسلام)1397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مقایسه وضعیت مزاج در افراد فعال و غیر فعال </a:t>
            </a:r>
            <a:r>
              <a:rPr lang="fa-IR" sz="1600" b="1" dirty="0">
                <a:cs typeface="B Nazanin" pitchFamily="2" charset="-78"/>
              </a:rPr>
              <a:t>(مجله طب سنتی ایران و اسلام)1396</a:t>
            </a:r>
            <a:endParaRPr lang="en-US" sz="1600" dirty="0">
              <a:cs typeface="B Nazanin" pitchFamily="2" charset="-78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fa-IR" sz="1600" b="1" dirty="0">
                <a:solidFill>
                  <a:srgbClr val="C00000"/>
                </a:solidFill>
                <a:cs typeface="B Nazanin" pitchFamily="2" charset="-78"/>
              </a:rPr>
              <a:t>نقش مزاج های چهارگانه در میزان فعالیت بدنی پسران جوان </a:t>
            </a:r>
            <a:r>
              <a:rPr lang="fa-IR" sz="1600" b="1" dirty="0">
                <a:cs typeface="B Nazanin" pitchFamily="2" charset="-78"/>
              </a:rPr>
              <a:t>(پژوهش های فیزیولوژی و مدیریت در ورزش) 1395</a:t>
            </a:r>
            <a:endParaRPr lang="en-US" sz="1600" dirty="0">
              <a:cs typeface="B Nazanin" pitchFamily="2" charset="-78"/>
            </a:endParaRPr>
          </a:p>
          <a:p>
            <a:pPr marL="514350" indent="-514350">
              <a:buFont typeface="+mj-lt"/>
              <a:buAutoNum type="arabicParenR"/>
            </a:pPr>
            <a:endParaRPr lang="en-US" sz="16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مطالعات مداخله ای و تولید پرسشنامه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ct val="220000"/>
              </a:lnSpc>
            </a:pPr>
            <a:r>
              <a:rPr lang="en-US" sz="1600" b="1" dirty="0" smtClean="0">
                <a:cs typeface="B Nazanin" pitchFamily="2" charset="-78"/>
              </a:rPr>
              <a:t>Interventional </a:t>
            </a:r>
            <a:r>
              <a:rPr lang="en-US" sz="1600" b="1" dirty="0">
                <a:cs typeface="B Nazanin" pitchFamily="2" charset="-78"/>
              </a:rPr>
              <a:t>(clinical trial &amp; quasi </a:t>
            </a:r>
            <a:r>
              <a:rPr lang="en-US" sz="1600" b="1" dirty="0" smtClean="0">
                <a:cs typeface="B Nazanin" pitchFamily="2" charset="-78"/>
              </a:rPr>
              <a:t>experimental)</a:t>
            </a:r>
            <a:endParaRPr lang="fa-IR" sz="1600" b="1" dirty="0" smtClean="0">
              <a:cs typeface="B Nazanin" pitchFamily="2" charset="-78"/>
            </a:endParaRPr>
          </a:p>
          <a:p>
            <a:pPr marL="514350" indent="-514350">
              <a:lnSpc>
                <a:spcPct val="220000"/>
              </a:lnSpc>
              <a:buFont typeface="+mj-lt"/>
              <a:buAutoNum type="arabicParenR"/>
            </a:pPr>
            <a:r>
              <a:rPr lang="fa-IR" sz="1600" b="1" dirty="0" smtClean="0">
                <a:cs typeface="B Nazanin" pitchFamily="2" charset="-78"/>
              </a:rPr>
              <a:t>بررسی </a:t>
            </a:r>
            <a:r>
              <a:rPr lang="fa-IR" sz="1600" b="1" dirty="0">
                <a:cs typeface="B Nazanin" pitchFamily="2" charset="-78"/>
              </a:rPr>
              <a:t>نقش مزاج بر تغییرات توده و درصد چربی بدن زنان یائسه بعد از 8 هفته تمرین مقاومتی(مجله طب سنتی ایران و اسلام)1395</a:t>
            </a:r>
            <a:endParaRPr lang="en-US" sz="1600" b="1" dirty="0">
              <a:cs typeface="B Nazanin" pitchFamily="2" charset="-78"/>
            </a:endParaRPr>
          </a:p>
          <a:p>
            <a:pPr marL="514350" lvl="0" indent="-514350">
              <a:lnSpc>
                <a:spcPct val="220000"/>
              </a:lnSpc>
              <a:buFont typeface="+mj-lt"/>
              <a:buAutoNum type="arabicParenR"/>
            </a:pPr>
            <a:r>
              <a:rPr lang="fa-IR" sz="1600" b="1" dirty="0">
                <a:cs typeface="B Nazanin" pitchFamily="2" charset="-78"/>
              </a:rPr>
              <a:t>تاثیر آموزش تغذیه بر حسب مزاج بر علائم بیماران مبتلا به ریفلاکس معده به مری (مجله دانشگاه علوم پزشکی مازندران) 1395</a:t>
            </a:r>
            <a:endParaRPr lang="en-US" sz="1600" b="1" dirty="0">
              <a:cs typeface="B Nazanin" pitchFamily="2" charset="-78"/>
            </a:endParaRPr>
          </a:p>
          <a:p>
            <a:pPr>
              <a:lnSpc>
                <a:spcPct val="220000"/>
              </a:lnSpc>
            </a:pPr>
            <a:r>
              <a:rPr lang="en-US" sz="1600" b="1" dirty="0">
                <a:cs typeface="B Nazanin" pitchFamily="2" charset="-78"/>
              </a:rPr>
              <a:t>Instrument development</a:t>
            </a:r>
          </a:p>
          <a:p>
            <a:pPr marL="514350" lvl="0" indent="-514350">
              <a:lnSpc>
                <a:spcPct val="220000"/>
              </a:lnSpc>
              <a:buFont typeface="+mj-lt"/>
              <a:buAutoNum type="arabicParenR"/>
            </a:pPr>
            <a:r>
              <a:rPr lang="fa-IR" sz="1600" b="1" dirty="0">
                <a:cs typeface="B Nazanin" pitchFamily="2" charset="-78"/>
              </a:rPr>
              <a:t>تعیین روایی و پایایی پرسشنامه سنجش مزاج جبلی  (مجله طب سنتی ایران و اسلام)1393</a:t>
            </a:r>
            <a:endParaRPr lang="en-US" sz="1600" b="1" dirty="0">
              <a:cs typeface="B Nazanin" pitchFamily="2" charset="-78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fa-IR" sz="1600" b="1" dirty="0">
                <a:cs typeface="B Nazanin" pitchFamily="2" charset="-78"/>
              </a:rPr>
              <a:t>ارزیابی پایایی و روایی پرسشنامه ساختارمند تعیین مزاج سرشتی و عارضی </a:t>
            </a:r>
            <a:r>
              <a:rPr lang="fa-IR" sz="1600" b="1" dirty="0" smtClean="0">
                <a:cs typeface="B Nazanin" pitchFamily="2" charset="-78"/>
              </a:rPr>
              <a:t>(</a:t>
            </a:r>
            <a:r>
              <a:rPr lang="fa-IR" sz="1600" b="1" dirty="0">
                <a:cs typeface="B Nazanin" pitchFamily="2" charset="-78"/>
              </a:rPr>
              <a:t>مجله طب سنتی ایران و اسلام)1394</a:t>
            </a:r>
            <a:endParaRPr lang="en-US" sz="1600" b="1" dirty="0">
              <a:cs typeface="B Nazanin" pitchFamily="2" charset="-78"/>
            </a:endParaRPr>
          </a:p>
          <a:p>
            <a:pPr>
              <a:lnSpc>
                <a:spcPct val="220000"/>
              </a:lnSpc>
            </a:pPr>
            <a:endParaRPr lang="fa-IR" sz="16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461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به نام آنکه جان را فکرت آموخت  ژورنال کلاب مزاج (1) دانشکده طب ایرانی تبریز دکتر باقرزاده- دستیار تخصصی طب ایرانی آذرماه 1397</vt:lpstr>
      <vt:lpstr>مشخصات ژورنال کلاب</vt:lpstr>
      <vt:lpstr>PowerPoint Presentation</vt:lpstr>
      <vt:lpstr>مقالات مروری</vt:lpstr>
      <vt:lpstr>مطالعات مشاهده ای</vt:lpstr>
      <vt:lpstr>مطالعات مداخله ای و تولید پرسشنامه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آنکه جان را فکرت آموخت  ژورنال کلاب مزاج (1) دانشکده طب ایرانی تبریز آذرماه 1397</dc:title>
  <dc:creator>ali</dc:creator>
  <cp:lastModifiedBy>User</cp:lastModifiedBy>
  <cp:revision>10</cp:revision>
  <dcterms:created xsi:type="dcterms:W3CDTF">2018-12-12T07:17:07Z</dcterms:created>
  <dcterms:modified xsi:type="dcterms:W3CDTF">2018-12-15T04:59:48Z</dcterms:modified>
</cp:coreProperties>
</file>